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Courier Prime" charset="1" panose="00000509000000000000"/>
      <p:regular r:id="rId25"/>
    </p:embeddedFont>
    <p:embeddedFont>
      <p:font typeface="Courier Prime Bold" charset="1" panose="00000809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GjNwRfpAE.mp4" Type="http://schemas.openxmlformats.org/officeDocument/2006/relationships/video"/><Relationship Id="rId4" Target="../media/VAGjNwRfpAE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3294138" y="4385494"/>
            <a:ext cx="9650362" cy="0"/>
          </a:xfrm>
          <a:prstGeom prst="line">
            <a:avLst/>
          </a:prstGeom>
          <a:ln cap="flat" w="95250">
            <a:solidFill>
              <a:srgbClr val="2D2D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762002" y="-102870"/>
            <a:ext cx="4230823" cy="10389870"/>
            <a:chOff x="0" y="0"/>
            <a:chExt cx="1543416" cy="37902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43416" cy="3790253"/>
            </a:xfrm>
            <a:custGeom>
              <a:avLst/>
              <a:gdLst/>
              <a:ahLst/>
              <a:cxnLst/>
              <a:rect r="r" b="b" t="t" l="l"/>
              <a:pathLst>
                <a:path h="3790253" w="1543416">
                  <a:moveTo>
                    <a:pt x="0" y="0"/>
                  </a:moveTo>
                  <a:lnTo>
                    <a:pt x="1543416" y="0"/>
                  </a:lnTo>
                  <a:lnTo>
                    <a:pt x="1543416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14666595" y="9210675"/>
            <a:ext cx="1539000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diamond" len="lg" w="lg"/>
            <a:tailEnd type="arrow" len="sm" w="med"/>
          </a:ln>
        </p:spPr>
      </p:sp>
      <p:sp>
        <p:nvSpPr>
          <p:cNvPr name="TextBox 6" id="6"/>
          <p:cNvSpPr txBox="true"/>
          <p:nvPr/>
        </p:nvSpPr>
        <p:spPr>
          <a:xfrm rot="0">
            <a:off x="2537186" y="2704575"/>
            <a:ext cx="11359919" cy="2636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97"/>
              </a:lnSpc>
            </a:pPr>
            <a:r>
              <a:rPr lang="en-US" sz="912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Sistema de Microservicios {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52974" y="6663754"/>
            <a:ext cx="2471972" cy="1607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77"/>
              </a:lnSpc>
            </a:pPr>
            <a:r>
              <a:rPr lang="en-US" sz="10944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73047" y="5876356"/>
            <a:ext cx="10747189" cy="321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4"/>
              </a:lnSpc>
            </a:pPr>
            <a:r>
              <a:rPr lang="en-US" sz="456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Gabriel Vidal</a:t>
            </a:r>
          </a:p>
          <a:p>
            <a:pPr algn="l">
              <a:lnSpc>
                <a:spcPts val="6384"/>
              </a:lnSpc>
            </a:pPr>
            <a:r>
              <a:rPr lang="en-US" sz="456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Francisto Argandoña</a:t>
            </a:r>
          </a:p>
          <a:p>
            <a:pPr algn="l">
              <a:lnSpc>
                <a:spcPts val="6384"/>
              </a:lnSpc>
            </a:pPr>
            <a:r>
              <a:rPr lang="en-US" sz="456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Mauricio Mateluna</a:t>
            </a:r>
          </a:p>
          <a:p>
            <a:pPr algn="l">
              <a:lnSpc>
                <a:spcPts val="638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194891" y="1687047"/>
            <a:ext cx="11259224" cy="47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0"/>
              </a:lnSpc>
            </a:pPr>
            <a:r>
              <a:rPr lang="en-US" sz="2736">
                <a:solidFill>
                  <a:srgbClr val="8F8F8F"/>
                </a:solidFill>
                <a:latin typeface="Courier Prime"/>
                <a:ea typeface="Courier Prime"/>
                <a:cs typeface="Courier Prime"/>
                <a:sym typeface="Courier Prime"/>
              </a:rPr>
              <a:t>Caso de Estudio: ConnectForo SPA.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21229" y="1807877"/>
            <a:ext cx="9645542" cy="3796583"/>
            <a:chOff x="0" y="0"/>
            <a:chExt cx="3518720" cy="1385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18720" cy="1385004"/>
            </a:xfrm>
            <a:custGeom>
              <a:avLst/>
              <a:gdLst/>
              <a:ahLst/>
              <a:cxnLst/>
              <a:rect r="r" b="b" t="t" l="l"/>
              <a:pathLst>
                <a:path h="1385004" w="3518720">
                  <a:moveTo>
                    <a:pt x="0" y="0"/>
                  </a:moveTo>
                  <a:lnTo>
                    <a:pt x="3518720" y="0"/>
                  </a:lnTo>
                  <a:lnTo>
                    <a:pt x="3518720" y="1385004"/>
                  </a:lnTo>
                  <a:lnTo>
                    <a:pt x="0" y="1385004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234435" y="9197629"/>
            <a:ext cx="13838402" cy="766275"/>
            <a:chOff x="0" y="0"/>
            <a:chExt cx="5048286" cy="2795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48286" cy="279539"/>
            </a:xfrm>
            <a:custGeom>
              <a:avLst/>
              <a:gdLst/>
              <a:ahLst/>
              <a:cxnLst/>
              <a:rect r="r" b="b" t="t" l="l"/>
              <a:pathLst>
                <a:path h="279539" w="5048286">
                  <a:moveTo>
                    <a:pt x="0" y="0"/>
                  </a:moveTo>
                  <a:lnTo>
                    <a:pt x="5048286" y="0"/>
                  </a:lnTo>
                  <a:lnTo>
                    <a:pt x="5048286" y="279539"/>
                  </a:lnTo>
                  <a:lnTo>
                    <a:pt x="0" y="279539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234435" y="7358735"/>
            <a:ext cx="14009041" cy="928478"/>
          </a:xfrm>
          <a:custGeom>
            <a:avLst/>
            <a:gdLst/>
            <a:ahLst/>
            <a:cxnLst/>
            <a:rect r="r" b="b" t="t" l="l"/>
            <a:pathLst>
              <a:path h="928478" w="14009041">
                <a:moveTo>
                  <a:pt x="0" y="0"/>
                </a:moveTo>
                <a:lnTo>
                  <a:pt x="14009041" y="0"/>
                </a:lnTo>
                <a:lnTo>
                  <a:pt x="14009041" y="928478"/>
                </a:lnTo>
                <a:lnTo>
                  <a:pt x="0" y="928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17" r="-272" b="-105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34435" y="8383672"/>
            <a:ext cx="14009041" cy="1147275"/>
          </a:xfrm>
          <a:custGeom>
            <a:avLst/>
            <a:gdLst/>
            <a:ahLst/>
            <a:cxnLst/>
            <a:rect r="r" b="b" t="t" l="l"/>
            <a:pathLst>
              <a:path h="1147275" w="14009041">
                <a:moveTo>
                  <a:pt x="0" y="0"/>
                </a:moveTo>
                <a:lnTo>
                  <a:pt x="14009041" y="0"/>
                </a:lnTo>
                <a:lnTo>
                  <a:pt x="14009041" y="1147276"/>
                </a:lnTo>
                <a:lnTo>
                  <a:pt x="0" y="1147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67" r="0" b="-3537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34435" y="6331476"/>
            <a:ext cx="14009041" cy="864219"/>
          </a:xfrm>
          <a:custGeom>
            <a:avLst/>
            <a:gdLst/>
            <a:ahLst/>
            <a:cxnLst/>
            <a:rect r="r" b="b" t="t" l="l"/>
            <a:pathLst>
              <a:path h="864219" w="14009041">
                <a:moveTo>
                  <a:pt x="0" y="0"/>
                </a:moveTo>
                <a:lnTo>
                  <a:pt x="14009041" y="0"/>
                </a:lnTo>
                <a:lnTo>
                  <a:pt x="14009041" y="864220"/>
                </a:lnTo>
                <a:lnTo>
                  <a:pt x="0" y="864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51" r="0" b="-1101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29969" y="1798352"/>
            <a:ext cx="9436802" cy="334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8"/>
              </a:lnSpc>
            </a:pPr>
            <a:r>
              <a:rPr lang="en-US" sz="2767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Un requerimiento funcional describe lo que debe hacer un sistema, como registrar usuarios o procesar pagos. En cambio, un requerimiento no funcional indica cómo debe hacerlo, incluyendo aspectos como la velocidad, seguridad, usabilidad o rendimiento del sistema.</a:t>
            </a:r>
          </a:p>
          <a:p>
            <a:pPr algn="l">
              <a:lnSpc>
                <a:spcPts val="334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41158" y="285750"/>
            <a:ext cx="7031406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Análisis de requerimientos </a:t>
            </a:r>
          </a:p>
          <a:p>
            <a:pPr algn="l">
              <a:lnSpc>
                <a:spcPts val="45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6557135" y="867537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158" y="2157943"/>
            <a:ext cx="9645542" cy="3382173"/>
            <a:chOff x="0" y="0"/>
            <a:chExt cx="3518720" cy="12338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18720" cy="1233826"/>
            </a:xfrm>
            <a:custGeom>
              <a:avLst/>
              <a:gdLst/>
              <a:ahLst/>
              <a:cxnLst/>
              <a:rect r="r" b="b" t="t" l="l"/>
              <a:pathLst>
                <a:path h="1233826" w="3518720">
                  <a:moveTo>
                    <a:pt x="0" y="0"/>
                  </a:moveTo>
                  <a:lnTo>
                    <a:pt x="3518720" y="0"/>
                  </a:lnTo>
                  <a:lnTo>
                    <a:pt x="3518720" y="1233826"/>
                  </a:lnTo>
                  <a:lnTo>
                    <a:pt x="0" y="1233826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41158" y="6345210"/>
            <a:ext cx="9436802" cy="42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8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645528" y="5876127"/>
            <a:ext cx="9541172" cy="3561297"/>
            <a:chOff x="0" y="0"/>
            <a:chExt cx="3305578" cy="12338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05578" cy="1233826"/>
            </a:xfrm>
            <a:custGeom>
              <a:avLst/>
              <a:gdLst/>
              <a:ahLst/>
              <a:cxnLst/>
              <a:rect r="r" b="b" t="t" l="l"/>
              <a:pathLst>
                <a:path h="1233826" w="3305578">
                  <a:moveTo>
                    <a:pt x="0" y="0"/>
                  </a:moveTo>
                  <a:lnTo>
                    <a:pt x="3305578" y="0"/>
                  </a:lnTo>
                  <a:lnTo>
                    <a:pt x="3305578" y="1233826"/>
                  </a:lnTo>
                  <a:lnTo>
                    <a:pt x="0" y="1233826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055295" y="2294055"/>
            <a:ext cx="6399022" cy="6399022"/>
          </a:xfrm>
          <a:custGeom>
            <a:avLst/>
            <a:gdLst/>
            <a:ahLst/>
            <a:cxnLst/>
            <a:rect r="r" b="b" t="t" l="l"/>
            <a:pathLst>
              <a:path h="6399022" w="6399022">
                <a:moveTo>
                  <a:pt x="0" y="0"/>
                </a:moveTo>
                <a:lnTo>
                  <a:pt x="6399022" y="0"/>
                </a:lnTo>
                <a:lnTo>
                  <a:pt x="6399022" y="6399022"/>
                </a:lnTo>
                <a:lnTo>
                  <a:pt x="0" y="6399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1158" y="285750"/>
            <a:ext cx="7031406" cy="115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 b="true">
                <a:solidFill>
                  <a:srgbClr val="FFFFF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Análisis del Sistema Actual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5528" y="2148418"/>
            <a:ext cx="9436802" cy="334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8"/>
              </a:lnSpc>
            </a:pPr>
            <a:r>
              <a:rPr lang="en-US" sz="2767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El sistema está desarrollado con una arquitectura monolítica, donde todos los módulos comparten el mismo código base. Esto implica un despliegue unificado y una fuerte dependencia entre componentes. Cualquier cambio requiere recompilar y desplegar toda la aplicación.</a:t>
            </a:r>
          </a:p>
          <a:p>
            <a:pPr algn="l">
              <a:lnSpc>
                <a:spcPts val="334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908218" y="897636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5528" y="5913152"/>
            <a:ext cx="8733868" cy="386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561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Punto débil:</a:t>
            </a:r>
          </a:p>
          <a:p>
            <a:pPr algn="l">
              <a:lnSpc>
                <a:spcPts val="3099"/>
              </a:lnSpc>
            </a:pPr>
            <a:r>
              <a:rPr lang="en-US" sz="2561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1.No permite escalar módulos de forma independiente y una falla en un componente puede afectar a todo el sistema.</a:t>
            </a:r>
          </a:p>
          <a:p>
            <a:pPr algn="l">
              <a:lnSpc>
                <a:spcPts val="3099"/>
              </a:lnSpc>
            </a:pPr>
          </a:p>
          <a:p>
            <a:pPr algn="l">
              <a:lnSpc>
                <a:spcPts val="3099"/>
              </a:lnSpc>
            </a:pPr>
            <a:r>
              <a:rPr lang="en-US" sz="2561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2.Despliegue lento y costoso: Cualquier cambio en el sistema implica recompilar y desplegar toda la aplicación, incluso si la modificación es mínima.</a:t>
            </a:r>
          </a:p>
          <a:p>
            <a:pPr algn="l">
              <a:lnSpc>
                <a:spcPts val="309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8260" y="2383316"/>
            <a:ext cx="15151480" cy="6874984"/>
          </a:xfrm>
          <a:custGeom>
            <a:avLst/>
            <a:gdLst/>
            <a:ahLst/>
            <a:cxnLst/>
            <a:rect r="r" b="b" t="t" l="l"/>
            <a:pathLst>
              <a:path h="6874984" w="15151480">
                <a:moveTo>
                  <a:pt x="0" y="0"/>
                </a:moveTo>
                <a:lnTo>
                  <a:pt x="15151480" y="0"/>
                </a:lnTo>
                <a:lnTo>
                  <a:pt x="15151480" y="6874984"/>
                </a:lnTo>
                <a:lnTo>
                  <a:pt x="0" y="6874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47750"/>
            <a:ext cx="7031406" cy="115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Diseño de la nueva Estructura {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557135" y="867537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85721" y="2379040"/>
            <a:ext cx="10116558" cy="6879260"/>
          </a:xfrm>
          <a:custGeom>
            <a:avLst/>
            <a:gdLst/>
            <a:ahLst/>
            <a:cxnLst/>
            <a:rect r="r" b="b" t="t" l="l"/>
            <a:pathLst>
              <a:path h="6879260" w="10116558">
                <a:moveTo>
                  <a:pt x="0" y="0"/>
                </a:moveTo>
                <a:lnTo>
                  <a:pt x="10116558" y="0"/>
                </a:lnTo>
                <a:lnTo>
                  <a:pt x="10116558" y="6879260"/>
                </a:lnTo>
                <a:lnTo>
                  <a:pt x="0" y="6879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47750"/>
            <a:ext cx="7031406" cy="115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Diagrama de Actores de Alto Nivel {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557135" y="867537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3403" y="2458312"/>
            <a:ext cx="6558213" cy="6198008"/>
          </a:xfrm>
          <a:custGeom>
            <a:avLst/>
            <a:gdLst/>
            <a:ahLst/>
            <a:cxnLst/>
            <a:rect r="r" b="b" t="t" l="l"/>
            <a:pathLst>
              <a:path h="6198008" w="6558213">
                <a:moveTo>
                  <a:pt x="0" y="0"/>
                </a:moveTo>
                <a:lnTo>
                  <a:pt x="6558213" y="0"/>
                </a:lnTo>
                <a:lnTo>
                  <a:pt x="6558213" y="6198008"/>
                </a:lnTo>
                <a:lnTo>
                  <a:pt x="0" y="6198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71084" y="2458312"/>
            <a:ext cx="6558936" cy="6198008"/>
          </a:xfrm>
          <a:custGeom>
            <a:avLst/>
            <a:gdLst/>
            <a:ahLst/>
            <a:cxnLst/>
            <a:rect r="r" b="b" t="t" l="l"/>
            <a:pathLst>
              <a:path h="6198008" w="6558936">
                <a:moveTo>
                  <a:pt x="0" y="0"/>
                </a:moveTo>
                <a:lnTo>
                  <a:pt x="6558936" y="0"/>
                </a:lnTo>
                <a:lnTo>
                  <a:pt x="6558936" y="6198008"/>
                </a:lnTo>
                <a:lnTo>
                  <a:pt x="0" y="6198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47750"/>
            <a:ext cx="7031406" cy="115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Diagrama de Casos de Uso {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557135" y="867537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74429" y="1739185"/>
            <a:ext cx="14227138" cy="7967197"/>
          </a:xfrm>
          <a:custGeom>
            <a:avLst/>
            <a:gdLst/>
            <a:ahLst/>
            <a:cxnLst/>
            <a:rect r="r" b="b" t="t" l="l"/>
            <a:pathLst>
              <a:path h="7967197" w="14227138">
                <a:moveTo>
                  <a:pt x="0" y="0"/>
                </a:moveTo>
                <a:lnTo>
                  <a:pt x="14227138" y="0"/>
                </a:lnTo>
                <a:lnTo>
                  <a:pt x="14227138" y="7967197"/>
                </a:lnTo>
                <a:lnTo>
                  <a:pt x="0" y="7967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47750"/>
            <a:ext cx="703140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Diagrama de Clases  {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557135" y="867537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47750"/>
            <a:ext cx="7031406" cy="115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Planificación de la Migración {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557135" y="867537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02690" y="2211705"/>
            <a:ext cx="14282620" cy="7271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  <a:spcBef>
                <a:spcPct val="0"/>
              </a:spcBef>
            </a:pPr>
            <a:r>
              <a:rPr lang="en-US" sz="2686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Fase 1: Análisis y Planificación </a:t>
            </a:r>
          </a:p>
          <a:p>
            <a:pPr algn="ctr">
              <a:lnSpc>
                <a:spcPts val="3062"/>
              </a:lnSpc>
              <a:spcBef>
                <a:spcPct val="0"/>
              </a:spcBef>
            </a:pPr>
            <a:r>
              <a:rPr lang="en-US" sz="2686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Evaluación de las herramientas actuales y limitaciones. </a:t>
            </a:r>
          </a:p>
          <a:p>
            <a:pPr algn="ctr">
              <a:lnSpc>
                <a:spcPts val="3062"/>
              </a:lnSpc>
              <a:spcBef>
                <a:spcPct val="0"/>
              </a:spcBef>
            </a:pPr>
            <a:r>
              <a:rPr lang="en-US" sz="2686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Diseño de la arquitectura de microservicios. </a:t>
            </a:r>
          </a:p>
          <a:p>
            <a:pPr algn="ctr">
              <a:lnSpc>
                <a:spcPts val="3062"/>
              </a:lnSpc>
              <a:spcBef>
                <a:spcPct val="0"/>
              </a:spcBef>
            </a:pPr>
          </a:p>
          <a:p>
            <a:pPr algn="ctr">
              <a:lnSpc>
                <a:spcPts val="3062"/>
              </a:lnSpc>
              <a:spcBef>
                <a:spcPct val="0"/>
              </a:spcBef>
            </a:pPr>
            <a:r>
              <a:rPr lang="en-US" sz="2686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Fase 2: Desarrollo de Servicios Críticos </a:t>
            </a:r>
          </a:p>
          <a:p>
            <a:pPr algn="ctr">
              <a:lnSpc>
                <a:spcPts val="3062"/>
              </a:lnSpc>
              <a:spcBef>
                <a:spcPct val="0"/>
              </a:spcBef>
            </a:pPr>
            <a:r>
              <a:rPr lang="en-US" sz="2686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Implementación de autenticación y gestión de usuarios. </a:t>
            </a:r>
          </a:p>
          <a:p>
            <a:pPr algn="ctr">
              <a:lnSpc>
                <a:spcPts val="3062"/>
              </a:lnSpc>
              <a:spcBef>
                <a:spcPct val="0"/>
              </a:spcBef>
            </a:pPr>
            <a:r>
              <a:rPr lang="en-US" sz="2686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Creación del sistema de foros y publicaciones. </a:t>
            </a:r>
          </a:p>
          <a:p>
            <a:pPr algn="ctr">
              <a:lnSpc>
                <a:spcPts val="3062"/>
              </a:lnSpc>
              <a:spcBef>
                <a:spcPct val="0"/>
              </a:spcBef>
            </a:pPr>
          </a:p>
          <a:p>
            <a:pPr algn="ctr">
              <a:lnSpc>
                <a:spcPts val="3062"/>
              </a:lnSpc>
              <a:spcBef>
                <a:spcPct val="0"/>
              </a:spcBef>
            </a:pPr>
            <a:r>
              <a:rPr lang="en-US" sz="2686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Fase 3:</a:t>
            </a:r>
            <a:r>
              <a:rPr lang="en-US" sz="2686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2686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Implementación de Funcionalidades Avanzadas </a:t>
            </a:r>
          </a:p>
          <a:p>
            <a:pPr algn="ctr">
              <a:lnSpc>
                <a:spcPts val="3062"/>
              </a:lnSpc>
              <a:spcBef>
                <a:spcPct val="0"/>
              </a:spcBef>
            </a:pPr>
            <a:r>
              <a:rPr lang="en-US" sz="2686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Desarrollo del sistema de reportes y moderación. </a:t>
            </a:r>
          </a:p>
          <a:p>
            <a:pPr algn="ctr">
              <a:lnSpc>
                <a:spcPts val="3062"/>
              </a:lnSpc>
              <a:spcBef>
                <a:spcPct val="0"/>
              </a:spcBef>
            </a:pPr>
            <a:r>
              <a:rPr lang="en-US" sz="2686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Integración del sistema de notificaciones y anuncios.</a:t>
            </a:r>
          </a:p>
          <a:p>
            <a:pPr algn="ctr">
              <a:lnSpc>
                <a:spcPts val="3062"/>
              </a:lnSpc>
              <a:spcBef>
                <a:spcPct val="0"/>
              </a:spcBef>
            </a:pPr>
            <a:r>
              <a:rPr lang="en-US" sz="2686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 </a:t>
            </a:r>
          </a:p>
          <a:p>
            <a:pPr algn="ctr">
              <a:lnSpc>
                <a:spcPts val="3062"/>
              </a:lnSpc>
              <a:spcBef>
                <a:spcPct val="0"/>
              </a:spcBef>
            </a:pPr>
            <a:r>
              <a:rPr lang="en-US" sz="2686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Fase 4:</a:t>
            </a:r>
            <a:r>
              <a:rPr lang="en-US" sz="2686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2686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Pruebas e Implementación Gradual </a:t>
            </a:r>
          </a:p>
          <a:p>
            <a:pPr algn="ctr">
              <a:lnSpc>
                <a:spcPts val="3062"/>
              </a:lnSpc>
              <a:spcBef>
                <a:spcPct val="0"/>
              </a:spcBef>
            </a:pPr>
            <a:r>
              <a:rPr lang="en-US" sz="2686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Pruebas unitarias y de integración. </a:t>
            </a:r>
          </a:p>
          <a:p>
            <a:pPr algn="ctr">
              <a:lnSpc>
                <a:spcPts val="3062"/>
              </a:lnSpc>
              <a:spcBef>
                <a:spcPct val="0"/>
              </a:spcBef>
            </a:pPr>
            <a:r>
              <a:rPr lang="en-US" sz="2686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Implementación progresiva con usuarios seleccionados. </a:t>
            </a:r>
          </a:p>
          <a:p>
            <a:pPr algn="ctr">
              <a:lnSpc>
                <a:spcPts val="3062"/>
              </a:lnSpc>
              <a:spcBef>
                <a:spcPct val="0"/>
              </a:spcBef>
            </a:pPr>
          </a:p>
          <a:p>
            <a:pPr algn="ctr">
              <a:lnSpc>
                <a:spcPts val="3062"/>
              </a:lnSpc>
              <a:spcBef>
                <a:spcPct val="0"/>
              </a:spcBef>
            </a:pPr>
            <a:r>
              <a:rPr lang="en-US" sz="2686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Fase 5: Despliegue y Monitoreo </a:t>
            </a:r>
          </a:p>
          <a:p>
            <a:pPr algn="ctr">
              <a:lnSpc>
                <a:spcPts val="3062"/>
              </a:lnSpc>
              <a:spcBef>
                <a:spcPct val="0"/>
              </a:spcBef>
            </a:pPr>
            <a:r>
              <a:rPr lang="en-US" sz="2686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Lanzamiento de la plataforma. </a:t>
            </a:r>
          </a:p>
          <a:p>
            <a:pPr algn="ctr">
              <a:lnSpc>
                <a:spcPts val="3062"/>
              </a:lnSpc>
              <a:spcBef>
                <a:spcPct val="0"/>
              </a:spcBef>
            </a:pPr>
            <a:r>
              <a:rPr lang="en-US" sz="2686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Monitoreo y optimización post-lanzamiento.</a:t>
            </a:r>
            <a:r>
              <a:rPr lang="en-US" sz="2686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 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7352" y="3157972"/>
            <a:ext cx="15400866" cy="4004225"/>
          </a:xfrm>
          <a:custGeom>
            <a:avLst/>
            <a:gdLst/>
            <a:ahLst/>
            <a:cxnLst/>
            <a:rect r="r" b="b" t="t" l="l"/>
            <a:pathLst>
              <a:path h="4004225" w="15400866">
                <a:moveTo>
                  <a:pt x="0" y="0"/>
                </a:moveTo>
                <a:lnTo>
                  <a:pt x="15400866" y="0"/>
                </a:lnTo>
                <a:lnTo>
                  <a:pt x="15400866" y="4004225"/>
                </a:lnTo>
                <a:lnTo>
                  <a:pt x="0" y="4004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47750"/>
            <a:ext cx="7031406" cy="115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Planificación Ágil y Cronograma {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908218" y="9377513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07352" y="7522285"/>
            <a:ext cx="15273296" cy="1473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33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CEO (Gabriel Vidal):</a:t>
            </a:r>
            <a:r>
              <a:rPr lang="en-US" sz="339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 Dirige toda la Empresa</a:t>
            </a:r>
          </a:p>
          <a:p>
            <a:pPr algn="ctr">
              <a:lnSpc>
                <a:spcPts val="3875"/>
              </a:lnSpc>
            </a:pPr>
            <a:r>
              <a:rPr lang="en-US" sz="33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PO (Francisco Argandoña):</a:t>
            </a:r>
            <a:r>
              <a:rPr lang="en-US" sz="339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 Define el Producto y su evolución</a:t>
            </a:r>
          </a:p>
          <a:p>
            <a:pPr algn="ctr">
              <a:lnSpc>
                <a:spcPts val="3875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CTO (Mauricio Mateluna):</a:t>
            </a:r>
            <a:r>
              <a:rPr lang="en-US" sz="339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 Dirige la tecnología y desarrollo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102870"/>
            <a:ext cx="9314578" cy="10389870"/>
            <a:chOff x="0" y="0"/>
            <a:chExt cx="3397983" cy="37902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7983" cy="3790253"/>
            </a:xfrm>
            <a:custGeom>
              <a:avLst/>
              <a:gdLst/>
              <a:ahLst/>
              <a:cxnLst/>
              <a:rect r="r" b="b" t="t" l="l"/>
              <a:pathLst>
                <a:path h="3790253" w="3397983">
                  <a:moveTo>
                    <a:pt x="0" y="0"/>
                  </a:moveTo>
                  <a:lnTo>
                    <a:pt x="3397983" y="0"/>
                  </a:lnTo>
                  <a:lnTo>
                    <a:pt x="339798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063716" y="1180737"/>
            <a:ext cx="7475145" cy="7027254"/>
          </a:xfrm>
          <a:custGeom>
            <a:avLst/>
            <a:gdLst/>
            <a:ahLst/>
            <a:cxnLst/>
            <a:rect r="r" b="b" t="t" l="l"/>
            <a:pathLst>
              <a:path h="7027254" w="7475145">
                <a:moveTo>
                  <a:pt x="0" y="0"/>
                </a:moveTo>
                <a:lnTo>
                  <a:pt x="7475145" y="0"/>
                </a:lnTo>
                <a:lnTo>
                  <a:pt x="7475145" y="7027254"/>
                </a:lnTo>
                <a:lnTo>
                  <a:pt x="0" y="7027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06" t="0" r="-2050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47750"/>
            <a:ext cx="703140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Conclusión {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7261" y="2923413"/>
            <a:ext cx="6988679" cy="491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El desarrollo de la nueva plataforma para ConnectForo SPA, basada en una arquitectura de microservicios por dominios, representa un avance significativo en la modernización y escalabilidad del sistema. La migración desde una arquitectura monolítica hacia una estructura modular y desacoplada ha permitido abordar las limitaciones técnicas y operativas que presentaba el sistema anterior.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57135" y="867537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2839732" y="3931089"/>
            <a:ext cx="8741551" cy="0"/>
          </a:xfrm>
          <a:prstGeom prst="line">
            <a:avLst/>
          </a:prstGeom>
          <a:ln cap="flat" w="95250">
            <a:solidFill>
              <a:srgbClr val="2D2D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537186" y="3245316"/>
            <a:ext cx="10718760" cy="1324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97"/>
              </a:lnSpc>
            </a:pPr>
            <a:r>
              <a:rPr lang="en-US" sz="912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Gracias {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15791" y="6536903"/>
            <a:ext cx="2471972" cy="1607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77"/>
              </a:lnSpc>
            </a:pPr>
            <a:r>
              <a:rPr lang="en-US" sz="10944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78912" y="5236577"/>
            <a:ext cx="10747189" cy="787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4"/>
              </a:lnSpc>
            </a:pPr>
            <a:r>
              <a:rPr lang="en-US" sz="456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/* Gracias por su atención */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94891" y="2085555"/>
            <a:ext cx="11259224" cy="47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0"/>
              </a:lnSpc>
            </a:pPr>
            <a:r>
              <a:rPr lang="en-US" sz="2736">
                <a:solidFill>
                  <a:srgbClr val="8F8F8F"/>
                </a:solidFill>
                <a:latin typeface="Courier Prime"/>
                <a:ea typeface="Courier Prime"/>
                <a:cs typeface="Courier Prime"/>
                <a:sym typeface="Courier Prime"/>
              </a:rPr>
              <a:t>// Caso: ConnectForo SPA.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578" y="-102870"/>
            <a:ext cx="9314578" cy="10389870"/>
            <a:chOff x="0" y="0"/>
            <a:chExt cx="3397983" cy="37902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7983" cy="3790253"/>
            </a:xfrm>
            <a:custGeom>
              <a:avLst/>
              <a:gdLst/>
              <a:ahLst/>
              <a:cxnLst/>
              <a:rect r="r" b="b" t="t" l="l"/>
              <a:pathLst>
                <a:path h="3790253" w="3397983">
                  <a:moveTo>
                    <a:pt x="0" y="0"/>
                  </a:moveTo>
                  <a:lnTo>
                    <a:pt x="3397983" y="0"/>
                  </a:lnTo>
                  <a:lnTo>
                    <a:pt x="339798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403331" y="1185428"/>
            <a:ext cx="8229600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471625"/>
            <a:ext cx="703140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Introducción {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57135" y="867537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3476" y="2968654"/>
            <a:ext cx="6988679" cy="491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ConnectForo SPA, en su estado actual, consta con un sistema el cual opera con una arquitectura monolítica que depende de herramientas de terceros, para gestionar sus servicios de moderación y generación de contenido. Este enfoque presenta varias limitaciones que dificultan su escalabilidad, personalización y control de las comunidades digitales que la empresa busca fomentar. </a:t>
            </a:r>
          </a:p>
          <a:p>
            <a:pPr algn="l">
              <a:lnSpc>
                <a:spcPts val="326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4809" y="2735687"/>
            <a:ext cx="4644490" cy="68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40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ESTRATEGIA POR DOMINIO: </a:t>
            </a:r>
          </a:p>
          <a:p>
            <a:pPr algn="l">
              <a:lnSpc>
                <a:spcPts val="2688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934809" y="2247763"/>
            <a:ext cx="3640174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MICROSERVICIOS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876538"/>
            <a:ext cx="5762380" cy="360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LA ELECCIÓN DE UNA ESTRATEGIA PARA CONNECTFORO SPA, ES CLAVE PARA GARANTIZAR QUE LA MIGRACIÓN A MICROSERVICIOS SEA ESCALABLE, MANTENIBLE Y ALINEADA CON LA LÓGICA DEL NEGOCIO. TENIENDO ESTO EN CUENTA SE DECIDIÓ OPTAR POR UNA ESTRATEGIA MICROSERVICIOS POR DOMINIOS, AGRUPANDO TODAS LAS FUNCIONALIDADES RELACIONADAS. </a:t>
            </a:r>
          </a:p>
          <a:p>
            <a:pPr algn="l">
              <a:lnSpc>
                <a:spcPts val="216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47750"/>
            <a:ext cx="9325331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Tipo de Estrategia Utilizada {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57135" y="867537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8639" r="0" b="0"/>
          <a:stretch>
            <a:fillRect/>
          </a:stretch>
        </p:blipFill>
        <p:spPr>
          <a:xfrm flipH="false" flipV="false" rot="0">
            <a:off x="7746047" y="1759267"/>
            <a:ext cx="6427371" cy="81587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4809" y="2066032"/>
            <a:ext cx="5285650" cy="3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40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CARACTERÍSTICAS TÉCNICAS 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5073" y="2576191"/>
            <a:ext cx="7737427" cy="6492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8" indent="-215899" lvl="1">
              <a:lnSpc>
                <a:spcPts val="2399"/>
              </a:lnSpc>
              <a:buAutoNum type="arabicPeriod" startAt="1"/>
            </a:pPr>
            <a:r>
              <a:rPr lang="en-US" sz="199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Refleja la estructura real del negocio: </a:t>
            </a:r>
          </a:p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Equipos de moderación, gestión de foros, anuncios, y los demás. </a:t>
            </a:r>
          </a:p>
          <a:p>
            <a:pPr algn="l">
              <a:lnSpc>
                <a:spcPts val="2399"/>
              </a:lnSpc>
            </a:pPr>
          </a:p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2. </a:t>
            </a:r>
            <a:r>
              <a:rPr lang="en-US" sz="199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Escalabilidad Independiente:</a:t>
            </a: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Cada microservicio opera dentro de su propio contexto y puede escalarse individualmente según la demanda. </a:t>
            </a:r>
          </a:p>
          <a:p>
            <a:pPr algn="l">
              <a:lnSpc>
                <a:spcPts val="2399"/>
              </a:lnSpc>
            </a:pPr>
          </a:p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3. </a:t>
            </a:r>
            <a:r>
              <a:rPr lang="en-US" sz="199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Reducción del Acoplamiento:</a:t>
            </a: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Los microservicios con contextos acotados evitan compartir modelos de dominio, reduciendo dependencias entre ellos. </a:t>
            </a:r>
          </a:p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</a:p>
          <a:p>
            <a:pPr algn="l">
              <a:lnSpc>
                <a:spcPts val="2399"/>
              </a:lnSpc>
            </a:pPr>
          </a:p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4. </a:t>
            </a:r>
            <a:r>
              <a:rPr lang="en-US" sz="199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Mayor Resiliencia y Tolerancia a Fallos:</a:t>
            </a: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Si un microservicio falla, el resto del sistema puede seguir funcionando.</a:t>
            </a:r>
          </a:p>
          <a:p>
            <a:pPr algn="l">
              <a:lnSpc>
                <a:spcPts val="2399"/>
              </a:lnSpc>
            </a:pPr>
          </a:p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5. </a:t>
            </a:r>
            <a:r>
              <a:rPr lang="en-US" sz="199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Facilitación del Desarrollo Paralelo:</a:t>
            </a: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Diferentes equipos pueden trabajar en microservicios independientes sin bloquearse mutuamente. </a:t>
            </a:r>
          </a:p>
          <a:p>
            <a:pPr algn="l">
              <a:lnSpc>
                <a:spcPts val="84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47750"/>
            <a:ext cx="11234561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Justificación Técnica y de Diseño: {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26583" y="9546908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794884" y="3669983"/>
            <a:ext cx="7464416" cy="4833210"/>
          </a:xfrm>
          <a:custGeom>
            <a:avLst/>
            <a:gdLst/>
            <a:ahLst/>
            <a:cxnLst/>
            <a:rect r="r" b="b" t="t" l="l"/>
            <a:pathLst>
              <a:path h="4833210" w="7464416">
                <a:moveTo>
                  <a:pt x="0" y="0"/>
                </a:moveTo>
                <a:lnTo>
                  <a:pt x="7464416" y="0"/>
                </a:lnTo>
                <a:lnTo>
                  <a:pt x="7464416" y="4833209"/>
                </a:lnTo>
                <a:lnTo>
                  <a:pt x="0" y="4833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4809" y="2066032"/>
            <a:ext cx="5285650" cy="3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40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CARACTERÍSTICAS DE DISEÑO: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34809" y="2619006"/>
            <a:ext cx="7582170" cy="7525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8" indent="-215899" lvl="1">
              <a:lnSpc>
                <a:spcPts val="2399"/>
              </a:lnSpc>
              <a:buAutoNum type="arabicPeriod" startAt="1"/>
            </a:pPr>
            <a:r>
              <a:rPr lang="en-US" b="true" sz="1999">
                <a:solidFill>
                  <a:srgbClr val="FF914D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Organización por Dominios:</a:t>
            </a: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Se agruparon microservicios según el negocio, no por funcionalidad aislada. </a:t>
            </a:r>
          </a:p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Ejemplo: </a:t>
            </a:r>
          </a:p>
          <a:p>
            <a:pPr algn="l" marL="431798" indent="-215899" lvl="1">
              <a:lnSpc>
                <a:spcPts val="23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"Usuarios y Autenticación" puede tener los microservicios de User Service, Auth Service, Role Service. </a:t>
            </a:r>
          </a:p>
          <a:p>
            <a:pPr algn="l" marL="431798" indent="-215899" lvl="1">
              <a:lnSpc>
                <a:spcPts val="23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"Foros y Categorías" tiene Forum Service, Category Service. </a:t>
            </a:r>
          </a:p>
          <a:p>
            <a:pPr algn="l" marL="431798" indent="-215899" lvl="1">
              <a:lnSpc>
                <a:spcPts val="23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"Moderación y Reportes" tiene Moderation Service, Report Service. </a:t>
            </a:r>
          </a:p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</a:p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2. </a:t>
            </a:r>
            <a:r>
              <a:rPr lang="en-US" sz="1999" b="true">
                <a:solidFill>
                  <a:srgbClr val="FF914D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Uso de Bases de Datos Distribuidas:</a:t>
            </a: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Cada dominio maneja su propia base de datos optimizada para su carga de trabajo. </a:t>
            </a:r>
          </a:p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</a:p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3. </a:t>
            </a:r>
            <a:r>
              <a:rPr lang="en-US" sz="199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Autonomía y Despliegue Independiente:</a:t>
            </a: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Cada servicio puede tener su propio ciclo de vida, desplegarse y mantenerse sin afectar otros. </a:t>
            </a:r>
          </a:p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</a:p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4. </a:t>
            </a:r>
            <a:r>
              <a:rPr lang="en-US" sz="199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Alta Observabilidad y Monitoreo:</a:t>
            </a:r>
            <a:r>
              <a:rPr lang="en-US" sz="1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Se pueden detectar picos de tráfico en el servicio de foros y escalar automáticamente. </a:t>
            </a:r>
          </a:p>
          <a:p>
            <a:pPr algn="l">
              <a:lnSpc>
                <a:spcPts val="2399"/>
              </a:lnSpc>
            </a:pPr>
          </a:p>
          <a:p>
            <a:pPr algn="l">
              <a:lnSpc>
                <a:spcPts val="84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47750"/>
            <a:ext cx="11234561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Justificación Técnica y de Diseño: {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557135" y="867537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704879" y="3236589"/>
            <a:ext cx="9174493" cy="4648206"/>
          </a:xfrm>
          <a:custGeom>
            <a:avLst/>
            <a:gdLst/>
            <a:ahLst/>
            <a:cxnLst/>
            <a:rect r="r" b="b" t="t" l="l"/>
            <a:pathLst>
              <a:path h="4648206" w="9174493">
                <a:moveTo>
                  <a:pt x="0" y="0"/>
                </a:moveTo>
                <a:lnTo>
                  <a:pt x="9174493" y="0"/>
                </a:lnTo>
                <a:lnTo>
                  <a:pt x="9174493" y="4648206"/>
                </a:lnTo>
                <a:lnTo>
                  <a:pt x="0" y="4648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7148" y="3807130"/>
            <a:ext cx="8560910" cy="5248134"/>
          </a:xfrm>
          <a:custGeom>
            <a:avLst/>
            <a:gdLst/>
            <a:ahLst/>
            <a:cxnLst/>
            <a:rect r="r" b="b" t="t" l="l"/>
            <a:pathLst>
              <a:path h="5248134" w="8560910">
                <a:moveTo>
                  <a:pt x="0" y="0"/>
                </a:moveTo>
                <a:lnTo>
                  <a:pt x="8560910" y="0"/>
                </a:lnTo>
                <a:lnTo>
                  <a:pt x="8560910" y="5248134"/>
                </a:lnTo>
                <a:lnTo>
                  <a:pt x="0" y="5248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4809" y="2735687"/>
            <a:ext cx="4644490" cy="68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40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ESTRATEGIA POR DOMINIO: </a:t>
            </a:r>
          </a:p>
          <a:p>
            <a:pPr algn="l">
              <a:lnSpc>
                <a:spcPts val="268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34809" y="3276463"/>
            <a:ext cx="8413249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34809" y="2247763"/>
            <a:ext cx="3640174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MICROSERVICIOS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67876" y="1621155"/>
            <a:ext cx="7995361" cy="821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b="true">
                <a:solidFill>
                  <a:srgbClr val="FFFFF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1. ESCALABILIDAD INDEPENDIENTE</a:t>
            </a:r>
          </a:p>
          <a:p>
            <a:pPr algn="l">
              <a:lnSpc>
                <a:spcPts val="3719"/>
              </a:lnSpc>
            </a:pPr>
          </a:p>
          <a:p>
            <a:pPr algn="l">
              <a:lnSpc>
                <a:spcPts val="3719"/>
              </a:lnSpc>
            </a:pPr>
            <a:r>
              <a:rPr lang="en-US" sz="3099" b="true">
                <a:solidFill>
                  <a:srgbClr val="FFFFF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2. MAYOR MANTENIMIENTO Y DESPLIEGUE ÁGIL</a:t>
            </a:r>
          </a:p>
          <a:p>
            <a:pPr algn="l">
              <a:lnSpc>
                <a:spcPts val="3719"/>
              </a:lnSpc>
            </a:pPr>
          </a:p>
          <a:p>
            <a:pPr algn="l">
              <a:lnSpc>
                <a:spcPts val="3719"/>
              </a:lnSpc>
            </a:pPr>
            <a:r>
              <a:rPr lang="en-US" sz="3099" b="true">
                <a:solidFill>
                  <a:srgbClr val="FFFFF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3. MEJOR RESILIENCIA Y AISLAMIENTO DE FALLOS</a:t>
            </a:r>
          </a:p>
          <a:p>
            <a:pPr algn="l">
              <a:lnSpc>
                <a:spcPts val="3719"/>
              </a:lnSpc>
            </a:pPr>
          </a:p>
          <a:p>
            <a:pPr algn="l">
              <a:lnSpc>
                <a:spcPts val="3719"/>
              </a:lnSpc>
            </a:pPr>
            <a:r>
              <a:rPr lang="en-US" sz="3099" b="true">
                <a:solidFill>
                  <a:srgbClr val="FFFFF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4. TECNOLOGÍA OPTIMIZADA PARA CADA DOMINIO</a:t>
            </a:r>
          </a:p>
          <a:p>
            <a:pPr algn="l">
              <a:lnSpc>
                <a:spcPts val="3719"/>
              </a:lnSpc>
            </a:pPr>
          </a:p>
          <a:p>
            <a:pPr algn="l">
              <a:lnSpc>
                <a:spcPts val="3719"/>
              </a:lnSpc>
            </a:pPr>
            <a:r>
              <a:rPr lang="en-US" sz="3099" b="true">
                <a:solidFill>
                  <a:srgbClr val="FFFFF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5. SEGURIDAD Y CUMPLIMIENTO MEJORADOS</a:t>
            </a:r>
          </a:p>
          <a:p>
            <a:pPr algn="l">
              <a:lnSpc>
                <a:spcPts val="3719"/>
              </a:lnSpc>
            </a:pPr>
          </a:p>
          <a:p>
            <a:pPr algn="l">
              <a:lnSpc>
                <a:spcPts val="3719"/>
              </a:lnSpc>
            </a:pPr>
            <a:r>
              <a:rPr lang="en-US" sz="3099" b="true">
                <a:solidFill>
                  <a:srgbClr val="FFFFF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6. FLEXIBILIDAD PARA INTEGRACIONES EXTERNAS</a:t>
            </a:r>
          </a:p>
          <a:p>
            <a:pPr algn="l">
              <a:lnSpc>
                <a:spcPts val="3719"/>
              </a:lnSpc>
            </a:pPr>
          </a:p>
          <a:p>
            <a:pPr algn="l">
              <a:lnSpc>
                <a:spcPts val="216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9325331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BENEFICIO DE LA ESTRATEGIA {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57135" y="867537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90818" y="1028700"/>
            <a:ext cx="2105218" cy="2845333"/>
          </a:xfrm>
          <a:custGeom>
            <a:avLst/>
            <a:gdLst/>
            <a:ahLst/>
            <a:cxnLst/>
            <a:rect r="r" b="b" t="t" l="l"/>
            <a:pathLst>
              <a:path h="2845333" w="2105218">
                <a:moveTo>
                  <a:pt x="0" y="0"/>
                </a:moveTo>
                <a:lnTo>
                  <a:pt x="2105217" y="0"/>
                </a:lnTo>
                <a:lnTo>
                  <a:pt x="2105217" y="2845333"/>
                </a:lnTo>
                <a:lnTo>
                  <a:pt x="0" y="2845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04701" y="4788843"/>
            <a:ext cx="2825448" cy="2781300"/>
          </a:xfrm>
          <a:custGeom>
            <a:avLst/>
            <a:gdLst/>
            <a:ahLst/>
            <a:cxnLst/>
            <a:rect r="r" b="b" t="t" l="l"/>
            <a:pathLst>
              <a:path h="2781300" w="2825448">
                <a:moveTo>
                  <a:pt x="0" y="0"/>
                </a:moveTo>
                <a:lnTo>
                  <a:pt x="2825448" y="0"/>
                </a:lnTo>
                <a:lnTo>
                  <a:pt x="2825448" y="2781300"/>
                </a:lnTo>
                <a:lnTo>
                  <a:pt x="0" y="2781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19975" y="7481812"/>
            <a:ext cx="3923631" cy="2349016"/>
          </a:xfrm>
          <a:custGeom>
            <a:avLst/>
            <a:gdLst/>
            <a:ahLst/>
            <a:cxnLst/>
            <a:rect r="r" b="b" t="t" l="l"/>
            <a:pathLst>
              <a:path h="2349016" w="3923631">
                <a:moveTo>
                  <a:pt x="0" y="0"/>
                </a:moveTo>
                <a:lnTo>
                  <a:pt x="3923631" y="0"/>
                </a:lnTo>
                <a:lnTo>
                  <a:pt x="3923631" y="2349016"/>
                </a:lnTo>
                <a:lnTo>
                  <a:pt x="0" y="2349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52448" y="1507608"/>
            <a:ext cx="2655770" cy="2366425"/>
          </a:xfrm>
          <a:custGeom>
            <a:avLst/>
            <a:gdLst/>
            <a:ahLst/>
            <a:cxnLst/>
            <a:rect r="r" b="b" t="t" l="l"/>
            <a:pathLst>
              <a:path h="2366425" w="2655770">
                <a:moveTo>
                  <a:pt x="0" y="0"/>
                </a:moveTo>
                <a:lnTo>
                  <a:pt x="2655770" y="0"/>
                </a:lnTo>
                <a:lnTo>
                  <a:pt x="2655770" y="2366425"/>
                </a:lnTo>
                <a:lnTo>
                  <a:pt x="0" y="23664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4809" y="2518654"/>
            <a:ext cx="4644490" cy="68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40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Lenguaje y Framework:</a:t>
            </a:r>
          </a:p>
          <a:p>
            <a:pPr algn="l">
              <a:lnSpc>
                <a:spcPts val="268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34809" y="3276463"/>
            <a:ext cx="8413249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34809" y="3066913"/>
            <a:ext cx="7995361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JAVA - SPRING BOOT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47750"/>
            <a:ext cx="9325331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HERRAMIENTAS UTILIZADAS {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57135" y="867537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4809" y="4619488"/>
            <a:ext cx="4644490" cy="3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40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Base De Datos: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4809" y="5167747"/>
            <a:ext cx="7995361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MySQL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4809" y="6320272"/>
            <a:ext cx="4644490" cy="3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40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Servicio Cloud: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4809" y="6868531"/>
            <a:ext cx="7995361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AWS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4809" y="3543163"/>
            <a:ext cx="841324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737373"/>
                </a:solidFill>
                <a:latin typeface="Courier Prime"/>
                <a:ea typeface="Courier Prime"/>
                <a:cs typeface="Courier Prime"/>
                <a:sym typeface="Courier Prime"/>
              </a:rPr>
              <a:t>PARA EL DESARROLLO DE LOS MICROSERVICIOS Y LA LÓGICA DE NEGOCIO.  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34809" y="5510647"/>
            <a:ext cx="841324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737373"/>
                </a:solidFill>
                <a:latin typeface="Courier Prime"/>
                <a:ea typeface="Courier Prime"/>
                <a:cs typeface="Courier Prime"/>
                <a:sym typeface="Courier Prime"/>
              </a:rPr>
              <a:t>ALMACENAMIENTO EN LA BASE DE DATOS. 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34809" y="7344781"/>
            <a:ext cx="8413249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737373"/>
                </a:solidFill>
                <a:latin typeface="Courier Prime"/>
                <a:ea typeface="Courier Prime"/>
                <a:cs typeface="Courier Prime"/>
                <a:sym typeface="Courier Prime"/>
              </a:rPr>
              <a:t>COMO CLOUD PARA EL DESPLIEGUE, ESCALABILIDAD Y GESTIÓN DE LA APLICACIÓN. 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450157"/>
            <a:ext cx="4644490" cy="1030348"/>
          </a:xfrm>
          <a:custGeom>
            <a:avLst/>
            <a:gdLst/>
            <a:ahLst/>
            <a:cxnLst/>
            <a:rect r="r" b="b" t="t" l="l"/>
            <a:pathLst>
              <a:path h="1030348" w="4644490">
                <a:moveTo>
                  <a:pt x="0" y="0"/>
                </a:moveTo>
                <a:lnTo>
                  <a:pt x="4644490" y="0"/>
                </a:lnTo>
                <a:lnTo>
                  <a:pt x="4644490" y="1030348"/>
                </a:lnTo>
                <a:lnTo>
                  <a:pt x="0" y="1030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18215" y="3701405"/>
            <a:ext cx="2466448" cy="2466448"/>
          </a:xfrm>
          <a:custGeom>
            <a:avLst/>
            <a:gdLst/>
            <a:ahLst/>
            <a:cxnLst/>
            <a:rect r="r" b="b" t="t" l="l"/>
            <a:pathLst>
              <a:path h="2466448" w="2466448">
                <a:moveTo>
                  <a:pt x="0" y="0"/>
                </a:moveTo>
                <a:lnTo>
                  <a:pt x="2466448" y="0"/>
                </a:lnTo>
                <a:lnTo>
                  <a:pt x="2466448" y="2466447"/>
                </a:lnTo>
                <a:lnTo>
                  <a:pt x="0" y="24664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71390" y="3762810"/>
            <a:ext cx="2405042" cy="2405042"/>
          </a:xfrm>
          <a:custGeom>
            <a:avLst/>
            <a:gdLst/>
            <a:ahLst/>
            <a:cxnLst/>
            <a:rect r="r" b="b" t="t" l="l"/>
            <a:pathLst>
              <a:path h="2405042" w="2405042">
                <a:moveTo>
                  <a:pt x="0" y="0"/>
                </a:moveTo>
                <a:lnTo>
                  <a:pt x="2405042" y="0"/>
                </a:lnTo>
                <a:lnTo>
                  <a:pt x="2405042" y="2405042"/>
                </a:lnTo>
                <a:lnTo>
                  <a:pt x="0" y="24050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027217"/>
            <a:ext cx="4644490" cy="1014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40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Trello </a:t>
            </a:r>
          </a:p>
          <a:p>
            <a:pPr algn="l">
              <a:lnSpc>
                <a:spcPts val="2688"/>
              </a:lnSpc>
            </a:pPr>
          </a:p>
          <a:p>
            <a:pPr algn="l">
              <a:lnSpc>
                <a:spcPts val="268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47750"/>
            <a:ext cx="11647752" cy="115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HERRAMIENTAS DE TRABAJO COLABORATIVO {  </a:t>
            </a:r>
          </a:p>
          <a:p>
            <a:pPr algn="l">
              <a:lnSpc>
                <a:spcPts val="45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557135" y="867537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555211"/>
            <a:ext cx="5136213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737373"/>
                </a:solidFill>
                <a:latin typeface="Courier Prime"/>
                <a:ea typeface="Courier Prime"/>
                <a:cs typeface="Courier Prime"/>
                <a:sym typeface="Courier Prime"/>
              </a:rPr>
              <a:t>EL PROPÓSITO DE SU USO ES LA ASIGNACIÓN DE TAREAS Y ACTIVIDADES PARA CADA UNO DE LOS INTEGRANTES DEL EQUIPO DE TRABAJO. 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150525" y="3027217"/>
            <a:ext cx="4644490" cy="1014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40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GitHub</a:t>
            </a:r>
          </a:p>
          <a:p>
            <a:pPr algn="l">
              <a:lnSpc>
                <a:spcPts val="2688"/>
              </a:lnSpc>
            </a:pPr>
          </a:p>
          <a:p>
            <a:pPr algn="l">
              <a:lnSpc>
                <a:spcPts val="268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840325" y="6688561"/>
            <a:ext cx="5022229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737373"/>
                </a:solidFill>
                <a:latin typeface="Courier Prime"/>
                <a:ea typeface="Courier Prime"/>
                <a:cs typeface="Courier Prime"/>
                <a:sym typeface="Courier Prime"/>
              </a:rPr>
              <a:t>MANTENER UN REPOSITORIO COMÚN PARA EL ALMACENAJE DE ARCHIVOS IMPORTANTES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37965" y="3027217"/>
            <a:ext cx="4644490" cy="3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40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Discord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37965" y="6555211"/>
            <a:ext cx="453779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737373"/>
                </a:solidFill>
                <a:latin typeface="Courier Prime"/>
                <a:ea typeface="Courier Prime"/>
                <a:cs typeface="Courier Prime"/>
                <a:sym typeface="Courier Prime"/>
              </a:rPr>
              <a:t>COMUNICACIÓN DEL EQUIPO EN TIEMPO REAL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76365"/>
            <a:ext cx="9645542" cy="4140900"/>
            <a:chOff x="0" y="0"/>
            <a:chExt cx="3518720" cy="1510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18720" cy="1510611"/>
            </a:xfrm>
            <a:custGeom>
              <a:avLst/>
              <a:gdLst/>
              <a:ahLst/>
              <a:cxnLst/>
              <a:rect r="r" b="b" t="t" l="l"/>
              <a:pathLst>
                <a:path h="1510611" w="3518720">
                  <a:moveTo>
                    <a:pt x="0" y="0"/>
                  </a:moveTo>
                  <a:lnTo>
                    <a:pt x="3518720" y="0"/>
                  </a:lnTo>
                  <a:lnTo>
                    <a:pt x="3518720" y="1510611"/>
                  </a:lnTo>
                  <a:lnTo>
                    <a:pt x="0" y="1510611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879655" y="3476365"/>
            <a:ext cx="7066974" cy="4140900"/>
          </a:xfrm>
          <a:custGeom>
            <a:avLst/>
            <a:gdLst/>
            <a:ahLst/>
            <a:cxnLst/>
            <a:rect r="r" b="b" t="t" l="l"/>
            <a:pathLst>
              <a:path h="4140900" w="7066974">
                <a:moveTo>
                  <a:pt x="0" y="0"/>
                </a:moveTo>
                <a:lnTo>
                  <a:pt x="7066974" y="0"/>
                </a:lnTo>
                <a:lnTo>
                  <a:pt x="7066974" y="4140900"/>
                </a:lnTo>
                <a:lnTo>
                  <a:pt x="0" y="414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27" t="-10128" r="0" b="-468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47750"/>
            <a:ext cx="7031406" cy="115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{Enfoque Ético en el Desarrollo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3070" y="3629338"/>
            <a:ext cx="9436802" cy="376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8"/>
              </a:lnSpc>
            </a:pPr>
            <a:r>
              <a:rPr lang="en-US" sz="2767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Tener un enfoque ético en el desarrollo significa respetar la privacidad y seguridad de los datos, ser responsables en los cambios tecnológicos, considerar el impacto en los trabajadores y actuar conforme a la ley. No se trata solo de avanzar técnicamente, sino de hacerlo con conciencia y respeto por las personas.</a:t>
            </a:r>
          </a:p>
          <a:p>
            <a:pPr algn="l">
              <a:lnSpc>
                <a:spcPts val="334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557135" y="867537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DAGjBWcSMXU</dc:identifier>
  <dcterms:modified xsi:type="dcterms:W3CDTF">2011-08-01T06:04:30Z</dcterms:modified>
  <cp:revision>1</cp:revision>
  <dc:title>Diseno de Sistema de Microservicios para ConnectForo SPA.</dc:title>
</cp:coreProperties>
</file>